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4"/>
  </p:notesMasterIdLst>
  <p:sldIdLst>
    <p:sldId id="261" r:id="rId5"/>
    <p:sldId id="262" r:id="rId6"/>
    <p:sldId id="263" r:id="rId7"/>
    <p:sldId id="264" r:id="rId8"/>
    <p:sldId id="265" r:id="rId9"/>
    <p:sldId id="266" r:id="rId10"/>
    <p:sldId id="267" r:id="rId11"/>
    <p:sldId id="269"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8" d="100"/>
          <a:sy n="78" d="100"/>
        </p:scale>
        <p:origin x="4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6/5/2020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6/5/2020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6/5/2020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6/5/2020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6/5/2020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6/5/2020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6/5/2020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6/5/2020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6/5/2020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6/5/2020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6/5/2020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6/5/2020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6/5/2020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6/5/2020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6/5/2020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6/5/2020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6/5/2020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6/5/2020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6/5/2020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es.wikipedia.org/wiki/Microsoft_Azure#cite_note-1" TargetMode="Externa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193395" y="2328334"/>
            <a:ext cx="7772929" cy="1588026"/>
          </a:xfrm>
        </p:spPr>
        <p:txBody>
          <a:bodyPr>
            <a:normAutofit/>
          </a:bodyPr>
          <a:lstStyle/>
          <a:p>
            <a:pPr algn="ctr"/>
            <a:r>
              <a:rPr lang="en-US" dirty="0"/>
              <a:t>AZURE CONGNITIVE VISION/FACE</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endParaRPr lang="en-US" dirty="0"/>
          </a:p>
          <a:p>
            <a:pPr algn="ctr"/>
            <a:r>
              <a:rPr lang="en-US" dirty="0"/>
              <a:t>RECONOCIMIENTO FACIAL</a:t>
            </a:r>
          </a:p>
          <a:p>
            <a:pPr algn="ctr"/>
            <a:endParaRPr lang="en-US" dirty="0"/>
          </a:p>
        </p:txBody>
      </p:sp>
    </p:spTree>
    <p:extLst>
      <p:ext uri="{BB962C8B-B14F-4D97-AF65-F5344CB8AC3E}">
        <p14:creationId xmlns:p14="http://schemas.microsoft.com/office/powerpoint/2010/main" val="1337192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pPr algn="ctr"/>
            <a:r>
              <a:rPr lang="en-US" sz="3200" dirty="0"/>
              <a:t>Historia de azure</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084892" cy="3541714"/>
          </a:xfrm>
        </p:spPr>
        <p:txBody>
          <a:bodyPr>
            <a:normAutofit fontScale="92500" lnSpcReduction="20000"/>
          </a:bodyPr>
          <a:lstStyle/>
          <a:p>
            <a:pPr>
              <a:lnSpc>
                <a:spcPct val="110000"/>
              </a:lnSpc>
            </a:pPr>
            <a:r>
              <a:rPr lang="es-ES" dirty="0"/>
              <a:t>Azure fue anunciado en octubre de 2008, comenzó con el nombre en clave "Project Red Dog"</a:t>
            </a:r>
            <a:r>
              <a:rPr lang="es-ES" baseline="30000" dirty="0">
                <a:hlinkClick r:id="rId5"/>
              </a:rPr>
              <a:t>1</a:t>
            </a:r>
            <a:r>
              <a:rPr lang="es-ES" dirty="0"/>
              <a:t>​ y publicado el 1 de febrero de 2010 como "Windows Azure" antes de ser rebautizado como "Microsoft Azure" el 25 de marzo de 2014</a:t>
            </a:r>
            <a:endParaRPr lang="en-US" sz="1600" dirty="0"/>
          </a:p>
        </p:txBody>
      </p:sp>
      <p:pic>
        <p:nvPicPr>
          <p:cNvPr id="8" name="Picture 7">
            <a:extLst>
              <a:ext uri="{FF2B5EF4-FFF2-40B4-BE49-F238E27FC236}">
                <a16:creationId xmlns:a16="http://schemas.microsoft.com/office/drawing/2014/main" id="{0CEBDDA4-52D9-467D-8C3B-F2926353EE05}"/>
              </a:ext>
            </a:extLst>
          </p:cNvPr>
          <p:cNvPicPr>
            <a:picLocks noChangeAspect="1"/>
          </p:cNvPicPr>
          <p:nvPr/>
        </p:nvPicPr>
        <p:blipFill>
          <a:blip r:embed="rId6"/>
          <a:stretch>
            <a:fillRect/>
          </a:stretch>
        </p:blipFill>
        <p:spPr>
          <a:xfrm>
            <a:off x="1000125" y="1096894"/>
            <a:ext cx="6290633" cy="4095749"/>
          </a:xfrm>
          <a:prstGeom prst="rect">
            <a:avLst/>
          </a:prstGeom>
        </p:spPr>
      </p:pic>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9D560-7605-49FD-87BE-00D9265FB04F}"/>
              </a:ext>
            </a:extLst>
          </p:cNvPr>
          <p:cNvSpPr>
            <a:spLocks noGrp="1"/>
          </p:cNvSpPr>
          <p:nvPr>
            <p:ph type="title"/>
          </p:nvPr>
        </p:nvSpPr>
        <p:spPr/>
        <p:txBody>
          <a:bodyPr/>
          <a:lstStyle/>
          <a:p>
            <a:r>
              <a:rPr lang="es-ES" b="1" dirty="0"/>
              <a:t>¿Qué es Azure </a:t>
            </a:r>
            <a:r>
              <a:rPr lang="es-ES" b="1" dirty="0" err="1"/>
              <a:t>Cognitive</a:t>
            </a:r>
            <a:r>
              <a:rPr lang="es-ES" b="1" dirty="0"/>
              <a:t> </a:t>
            </a:r>
            <a:r>
              <a:rPr lang="es-ES" b="1" dirty="0" err="1"/>
              <a:t>Services</a:t>
            </a:r>
            <a:r>
              <a:rPr lang="es-ES" b="1" dirty="0"/>
              <a:t>?</a:t>
            </a:r>
            <a:br>
              <a:rPr lang="es-ES" b="1" dirty="0"/>
            </a:br>
            <a:endParaRPr lang="en-US" dirty="0"/>
          </a:p>
        </p:txBody>
      </p:sp>
      <p:sp>
        <p:nvSpPr>
          <p:cNvPr id="3" name="Content Placeholder 2">
            <a:extLst>
              <a:ext uri="{FF2B5EF4-FFF2-40B4-BE49-F238E27FC236}">
                <a16:creationId xmlns:a16="http://schemas.microsoft.com/office/drawing/2014/main" id="{02E044C6-CCB1-41EE-B6E1-413A6B963930}"/>
              </a:ext>
            </a:extLst>
          </p:cNvPr>
          <p:cNvSpPr>
            <a:spLocks noGrp="1"/>
          </p:cNvSpPr>
          <p:nvPr>
            <p:ph idx="1"/>
          </p:nvPr>
        </p:nvSpPr>
        <p:spPr/>
        <p:txBody>
          <a:bodyPr/>
          <a:lstStyle/>
          <a:p>
            <a:r>
              <a:rPr lang="es-ES" dirty="0" err="1"/>
              <a:t>Cognitive</a:t>
            </a:r>
            <a:r>
              <a:rPr lang="es-ES" dirty="0"/>
              <a:t> </a:t>
            </a:r>
            <a:r>
              <a:rPr lang="es-ES" dirty="0" err="1"/>
              <a:t>Services</a:t>
            </a:r>
            <a:r>
              <a:rPr lang="es-ES" dirty="0"/>
              <a:t> pone la inteligencia artificial al alcance de todos los desarrolladores, sin requerir experiencia en el aprendizaje automático. Basta con una llamada API para incorporar la capacidad de ver, escuchar, hablar, buscar, comprender y acelerar la toma de decisiones en las aplicaciones.</a:t>
            </a:r>
            <a:endParaRPr lang="en-US" dirty="0"/>
          </a:p>
        </p:txBody>
      </p:sp>
    </p:spTree>
    <p:extLst>
      <p:ext uri="{BB962C8B-B14F-4D97-AF65-F5344CB8AC3E}">
        <p14:creationId xmlns:p14="http://schemas.microsoft.com/office/powerpoint/2010/main" val="846618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AA923-FA74-4364-A360-AA8EB8FDB4A6}"/>
              </a:ext>
            </a:extLst>
          </p:cNvPr>
          <p:cNvSpPr>
            <a:spLocks noGrp="1"/>
          </p:cNvSpPr>
          <p:nvPr>
            <p:ph type="title"/>
          </p:nvPr>
        </p:nvSpPr>
        <p:spPr/>
        <p:txBody>
          <a:bodyPr/>
          <a:lstStyle/>
          <a:p>
            <a:pPr algn="ctr"/>
            <a:r>
              <a:rPr lang="en-US" b="1" dirty="0">
                <a:solidFill>
                  <a:schemeClr val="bg1"/>
                </a:solidFill>
              </a:rPr>
              <a:t>COMPAÑIAS que </a:t>
            </a:r>
            <a:r>
              <a:rPr lang="en-US" b="1" dirty="0" err="1">
                <a:solidFill>
                  <a:schemeClr val="bg1"/>
                </a:solidFill>
              </a:rPr>
              <a:t>utilzan</a:t>
            </a:r>
            <a:r>
              <a:rPr lang="en-US" b="1" dirty="0">
                <a:solidFill>
                  <a:schemeClr val="bg1"/>
                </a:solidFill>
              </a:rPr>
              <a:t> azure cognitive services</a:t>
            </a:r>
          </a:p>
        </p:txBody>
      </p:sp>
      <p:sp>
        <p:nvSpPr>
          <p:cNvPr id="3" name="Content Placeholder 2">
            <a:extLst>
              <a:ext uri="{FF2B5EF4-FFF2-40B4-BE49-F238E27FC236}">
                <a16:creationId xmlns:a16="http://schemas.microsoft.com/office/drawing/2014/main" id="{A3F06003-5F4A-44A2-8176-C5B9C05A2D03}"/>
              </a:ext>
            </a:extLst>
          </p:cNvPr>
          <p:cNvSpPr>
            <a:spLocks noGrp="1"/>
          </p:cNvSpPr>
          <p:nvPr>
            <p:ph idx="1"/>
          </p:nvPr>
        </p:nvSpPr>
        <p:spPr/>
        <p:txBody>
          <a:bodyPr/>
          <a:lstStyle/>
          <a:p>
            <a:pPr>
              <a:buFont typeface="Wingdings" panose="05000000000000000000" pitchFamily="2" charset="2"/>
              <a:buChar char="§"/>
            </a:pPr>
            <a:r>
              <a:rPr lang="en-US" dirty="0">
                <a:solidFill>
                  <a:schemeClr val="bg1"/>
                </a:solidFill>
              </a:rPr>
              <a:t>KPMG</a:t>
            </a:r>
          </a:p>
          <a:p>
            <a:pPr>
              <a:buFont typeface="Wingdings" panose="05000000000000000000" pitchFamily="2" charset="2"/>
              <a:buChar char="§"/>
            </a:pPr>
            <a:r>
              <a:rPr lang="en-US" dirty="0">
                <a:solidFill>
                  <a:schemeClr val="bg1"/>
                </a:solidFill>
              </a:rPr>
              <a:t>VOLKSWAGEN</a:t>
            </a:r>
          </a:p>
          <a:p>
            <a:pPr>
              <a:buFont typeface="Wingdings" panose="05000000000000000000" pitchFamily="2" charset="2"/>
              <a:buChar char="§"/>
            </a:pPr>
            <a:r>
              <a:rPr lang="en-US" b="1" i="1" u="sng" dirty="0">
                <a:solidFill>
                  <a:schemeClr val="bg1"/>
                </a:solidFill>
                <a:effectLst>
                  <a:outerShdw blurRad="38100" dist="38100" dir="2700000" algn="tl">
                    <a:srgbClr val="000000">
                      <a:alpha val="43137"/>
                    </a:srgbClr>
                  </a:outerShdw>
                </a:effectLst>
                <a:highlight>
                  <a:srgbClr val="FFFF00"/>
                </a:highlight>
              </a:rPr>
              <a:t>UBER</a:t>
            </a:r>
          </a:p>
          <a:p>
            <a:pPr>
              <a:buFont typeface="Wingdings" panose="05000000000000000000" pitchFamily="2" charset="2"/>
              <a:buChar char="§"/>
            </a:pPr>
            <a:r>
              <a:rPr lang="en-US" dirty="0">
                <a:solidFill>
                  <a:schemeClr val="bg1"/>
                </a:solidFill>
              </a:rPr>
              <a:t>JET</a:t>
            </a:r>
          </a:p>
          <a:p>
            <a:pPr>
              <a:buFont typeface="Wingdings" panose="05000000000000000000" pitchFamily="2" charset="2"/>
              <a:buChar char="§"/>
            </a:pPr>
            <a:r>
              <a:rPr lang="en-US" dirty="0">
                <a:solidFill>
                  <a:schemeClr val="bg1"/>
                </a:solidFill>
              </a:rPr>
              <a:t>MINSUR</a:t>
            </a:r>
          </a:p>
          <a:p>
            <a:pPr>
              <a:buFont typeface="Wingdings" panose="05000000000000000000" pitchFamily="2" charset="2"/>
              <a:buChar char="§"/>
            </a:pPr>
            <a:r>
              <a:rPr lang="en-US" dirty="0">
                <a:solidFill>
                  <a:schemeClr val="bg1"/>
                </a:solidFill>
              </a:rPr>
              <a:t>SEATTLE AGAINST SALVERY</a:t>
            </a:r>
          </a:p>
        </p:txBody>
      </p:sp>
    </p:spTree>
    <p:extLst>
      <p:ext uri="{BB962C8B-B14F-4D97-AF65-F5344CB8AC3E}">
        <p14:creationId xmlns:p14="http://schemas.microsoft.com/office/powerpoint/2010/main" val="1954873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F129A-78AF-4D1C-8247-F731790BF809}"/>
              </a:ext>
            </a:extLst>
          </p:cNvPr>
          <p:cNvSpPr>
            <a:spLocks noGrp="1"/>
          </p:cNvSpPr>
          <p:nvPr>
            <p:ph type="title"/>
          </p:nvPr>
        </p:nvSpPr>
        <p:spPr/>
        <p:txBody>
          <a:bodyPr/>
          <a:lstStyle/>
          <a:p>
            <a:pPr algn="ctr"/>
            <a:r>
              <a:rPr lang="en-US" dirty="0"/>
              <a:t>Azure cognitive vision/face </a:t>
            </a:r>
            <a:br>
              <a:rPr lang="en-US" dirty="0"/>
            </a:br>
            <a:r>
              <a:rPr lang="en-US" dirty="0"/>
              <a:t>(</a:t>
            </a:r>
            <a:r>
              <a:rPr lang="en-US" dirty="0" err="1"/>
              <a:t>deteccion</a:t>
            </a:r>
            <a:r>
              <a:rPr lang="en-US" dirty="0"/>
              <a:t> de </a:t>
            </a:r>
            <a:r>
              <a:rPr lang="en-US" dirty="0" err="1"/>
              <a:t>caras</a:t>
            </a:r>
            <a:r>
              <a:rPr lang="en-US" dirty="0"/>
              <a:t>)</a:t>
            </a:r>
          </a:p>
        </p:txBody>
      </p:sp>
      <p:sp>
        <p:nvSpPr>
          <p:cNvPr id="3" name="Content Placeholder 2">
            <a:extLst>
              <a:ext uri="{FF2B5EF4-FFF2-40B4-BE49-F238E27FC236}">
                <a16:creationId xmlns:a16="http://schemas.microsoft.com/office/drawing/2014/main" id="{B9F2BFED-AA17-40EB-ADF7-5D08EEE70EC2}"/>
              </a:ext>
            </a:extLst>
          </p:cNvPr>
          <p:cNvSpPr>
            <a:spLocks noGrp="1"/>
          </p:cNvSpPr>
          <p:nvPr>
            <p:ph idx="1"/>
          </p:nvPr>
        </p:nvSpPr>
        <p:spPr>
          <a:xfrm>
            <a:off x="1141412" y="2249487"/>
            <a:ext cx="9905999" cy="975627"/>
          </a:xfrm>
        </p:spPr>
        <p:txBody>
          <a:bodyPr/>
          <a:lstStyle/>
          <a:p>
            <a:r>
              <a:rPr lang="es-ES" dirty="0"/>
              <a:t>El servicio </a:t>
            </a:r>
            <a:r>
              <a:rPr lang="es-ES" dirty="0" err="1"/>
              <a:t>Face</a:t>
            </a:r>
            <a:r>
              <a:rPr lang="es-ES" dirty="0"/>
              <a:t> de Azure </a:t>
            </a:r>
            <a:r>
              <a:rPr lang="es-ES" dirty="0" err="1"/>
              <a:t>Cognitive</a:t>
            </a:r>
            <a:r>
              <a:rPr lang="es-ES" dirty="0"/>
              <a:t> </a:t>
            </a:r>
            <a:r>
              <a:rPr lang="es-ES" dirty="0" err="1"/>
              <a:t>Services</a:t>
            </a:r>
            <a:r>
              <a:rPr lang="es-ES" dirty="0"/>
              <a:t> ofrece algoritmos para detectar, reconocer y analizar caras humanas en imágenes. </a:t>
            </a:r>
            <a:endParaRPr lang="en-US" dirty="0"/>
          </a:p>
        </p:txBody>
      </p:sp>
      <p:pic>
        <p:nvPicPr>
          <p:cNvPr id="5" name="Picture 4">
            <a:extLst>
              <a:ext uri="{FF2B5EF4-FFF2-40B4-BE49-F238E27FC236}">
                <a16:creationId xmlns:a16="http://schemas.microsoft.com/office/drawing/2014/main" id="{CF119A40-5B7F-4B7F-9A21-203FC23B5793}"/>
              </a:ext>
            </a:extLst>
          </p:cNvPr>
          <p:cNvPicPr>
            <a:picLocks noChangeAspect="1"/>
          </p:cNvPicPr>
          <p:nvPr/>
        </p:nvPicPr>
        <p:blipFill>
          <a:blip r:embed="rId2"/>
          <a:stretch>
            <a:fillRect/>
          </a:stretch>
        </p:blipFill>
        <p:spPr>
          <a:xfrm>
            <a:off x="3136041" y="3429000"/>
            <a:ext cx="5524500" cy="2533650"/>
          </a:xfrm>
          <a:prstGeom prst="rect">
            <a:avLst/>
          </a:prstGeom>
        </p:spPr>
      </p:pic>
    </p:spTree>
    <p:extLst>
      <p:ext uri="{BB962C8B-B14F-4D97-AF65-F5344CB8AC3E}">
        <p14:creationId xmlns:p14="http://schemas.microsoft.com/office/powerpoint/2010/main" val="1064617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14059-B51D-4FD5-8890-EA3F08855514}"/>
              </a:ext>
            </a:extLst>
          </p:cNvPr>
          <p:cNvSpPr>
            <a:spLocks noGrp="1"/>
          </p:cNvSpPr>
          <p:nvPr>
            <p:ph type="title"/>
          </p:nvPr>
        </p:nvSpPr>
        <p:spPr/>
        <p:txBody>
          <a:bodyPr/>
          <a:lstStyle/>
          <a:p>
            <a:pPr algn="ctr"/>
            <a:r>
              <a:rPr lang="en-US" dirty="0">
                <a:solidFill>
                  <a:schemeClr val="bg1"/>
                </a:solidFill>
              </a:rPr>
              <a:t>¿Como </a:t>
            </a:r>
            <a:r>
              <a:rPr lang="en-US" dirty="0" err="1">
                <a:solidFill>
                  <a:schemeClr val="bg1"/>
                </a:solidFill>
              </a:rPr>
              <a:t>funciona</a:t>
            </a:r>
            <a:r>
              <a:rPr lang="en-US" dirty="0">
                <a:solidFill>
                  <a:schemeClr val="bg1"/>
                </a:solidFill>
              </a:rPr>
              <a:t>?</a:t>
            </a:r>
          </a:p>
        </p:txBody>
      </p:sp>
      <p:pic>
        <p:nvPicPr>
          <p:cNvPr id="5" name="Content Placeholder 4">
            <a:extLst>
              <a:ext uri="{FF2B5EF4-FFF2-40B4-BE49-F238E27FC236}">
                <a16:creationId xmlns:a16="http://schemas.microsoft.com/office/drawing/2014/main" id="{EAB4B039-2DE2-4782-A890-ED9391E1EE42}"/>
              </a:ext>
            </a:extLst>
          </p:cNvPr>
          <p:cNvPicPr>
            <a:picLocks noGrp="1" noChangeAspect="1"/>
          </p:cNvPicPr>
          <p:nvPr>
            <p:ph idx="1"/>
          </p:nvPr>
        </p:nvPicPr>
        <p:blipFill>
          <a:blip r:embed="rId2"/>
          <a:stretch>
            <a:fillRect/>
          </a:stretch>
        </p:blipFill>
        <p:spPr>
          <a:xfrm>
            <a:off x="2914784" y="1813809"/>
            <a:ext cx="6834698" cy="4425673"/>
          </a:xfrm>
        </p:spPr>
      </p:pic>
    </p:spTree>
    <p:extLst>
      <p:ext uri="{BB962C8B-B14F-4D97-AF65-F5344CB8AC3E}">
        <p14:creationId xmlns:p14="http://schemas.microsoft.com/office/powerpoint/2010/main" val="647820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21C50-0D04-4049-A222-C895613C95E8}"/>
              </a:ext>
            </a:extLst>
          </p:cNvPr>
          <p:cNvSpPr>
            <a:spLocks noGrp="1"/>
          </p:cNvSpPr>
          <p:nvPr>
            <p:ph type="title"/>
          </p:nvPr>
        </p:nvSpPr>
        <p:spPr>
          <a:xfrm>
            <a:off x="3340916" y="556734"/>
            <a:ext cx="4954587" cy="864293"/>
          </a:xfrm>
        </p:spPr>
        <p:txBody>
          <a:bodyPr/>
          <a:lstStyle/>
          <a:p>
            <a:r>
              <a:rPr lang="en-US" dirty="0" err="1"/>
              <a:t>Atributos</a:t>
            </a:r>
            <a:r>
              <a:rPr lang="en-US" dirty="0"/>
              <a:t> de entrada</a:t>
            </a:r>
          </a:p>
        </p:txBody>
      </p:sp>
      <p:sp>
        <p:nvSpPr>
          <p:cNvPr id="3" name="Content Placeholder 2">
            <a:extLst>
              <a:ext uri="{FF2B5EF4-FFF2-40B4-BE49-F238E27FC236}">
                <a16:creationId xmlns:a16="http://schemas.microsoft.com/office/drawing/2014/main" id="{C2CDBDC7-7AED-4259-9D00-BB8559BB07D9}"/>
              </a:ext>
            </a:extLst>
          </p:cNvPr>
          <p:cNvSpPr>
            <a:spLocks noGrp="1"/>
          </p:cNvSpPr>
          <p:nvPr>
            <p:ph idx="1"/>
          </p:nvPr>
        </p:nvSpPr>
        <p:spPr>
          <a:xfrm>
            <a:off x="1143000" y="1658143"/>
            <a:ext cx="9905999" cy="4001252"/>
          </a:xfrm>
        </p:spPr>
        <p:txBody>
          <a:bodyPr>
            <a:normAutofit fontScale="92500" lnSpcReduction="20000"/>
          </a:bodyPr>
          <a:lstStyle/>
          <a:p>
            <a:r>
              <a:rPr lang="es-ES" dirty="0"/>
              <a:t>Los formatos de imagen de entrada admitidos son JPEG, PNG, GIF para el primer fotograma y BMP.</a:t>
            </a:r>
          </a:p>
          <a:p>
            <a:r>
              <a:rPr lang="es-ES" dirty="0"/>
              <a:t>El tamaño del archivo de imagen no debe ser superior a 4 MB.</a:t>
            </a:r>
          </a:p>
          <a:p>
            <a:r>
              <a:rPr lang="es-ES" dirty="0"/>
              <a:t>El intervalo de tamaño de cara detectable es 36 x 36 a 4096 × 4096 píxeles. Las caras que se encuentren fuera de este intervalo no se detectarán.</a:t>
            </a:r>
          </a:p>
          <a:p>
            <a:r>
              <a:rPr lang="es-ES" dirty="0"/>
              <a:t>Es posible que no se puedan detectar algunas caras debido a desafíos técnicos. Unos ángulos de cara extremos (posición de la cabeza) o una oclusión de la cara (objetos como gafas de sol o manos que bloquean parte de la cara) pueden afectar a la detección. Las caras de frente y casi de frente proporcionan los mejores resultados</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1383878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65055-9517-4AAE-8049-970399F5123B}"/>
              </a:ext>
            </a:extLst>
          </p:cNvPr>
          <p:cNvSpPr>
            <a:spLocks noGrp="1"/>
          </p:cNvSpPr>
          <p:nvPr>
            <p:ph type="title"/>
          </p:nvPr>
        </p:nvSpPr>
        <p:spPr/>
        <p:txBody>
          <a:bodyPr/>
          <a:lstStyle/>
          <a:p>
            <a:pPr algn="ctr"/>
            <a:r>
              <a:rPr lang="en-US" dirty="0">
                <a:solidFill>
                  <a:schemeClr val="bg1"/>
                </a:solidFill>
              </a:rPr>
              <a:t>REQUERIMIENTOS</a:t>
            </a:r>
          </a:p>
        </p:txBody>
      </p:sp>
      <p:sp>
        <p:nvSpPr>
          <p:cNvPr id="3" name="Content Placeholder 2">
            <a:extLst>
              <a:ext uri="{FF2B5EF4-FFF2-40B4-BE49-F238E27FC236}">
                <a16:creationId xmlns:a16="http://schemas.microsoft.com/office/drawing/2014/main" id="{017103FC-B644-4980-8ADD-670F9B8FE967}"/>
              </a:ext>
            </a:extLst>
          </p:cNvPr>
          <p:cNvSpPr>
            <a:spLocks noGrp="1"/>
          </p:cNvSpPr>
          <p:nvPr>
            <p:ph idx="1"/>
          </p:nvPr>
        </p:nvSpPr>
        <p:spPr/>
        <p:txBody>
          <a:bodyPr/>
          <a:lstStyle/>
          <a:p>
            <a:pPr>
              <a:buFont typeface="Wingdings" panose="05000000000000000000" pitchFamily="2" charset="2"/>
              <a:buChar char="Ø"/>
            </a:pPr>
            <a:r>
              <a:rPr lang="en-US" dirty="0">
                <a:solidFill>
                  <a:schemeClr val="bg1"/>
                </a:solidFill>
              </a:rPr>
              <a:t>SISTEMA OPERATIVO WINDOWS 8-10 (RECOMENDADO 10)</a:t>
            </a:r>
          </a:p>
          <a:p>
            <a:pPr>
              <a:buFont typeface="Wingdings" panose="05000000000000000000" pitchFamily="2" charset="2"/>
              <a:buChar char="Ø"/>
            </a:pPr>
            <a:r>
              <a:rPr lang="en-US" dirty="0">
                <a:solidFill>
                  <a:schemeClr val="bg1"/>
                </a:solidFill>
              </a:rPr>
              <a:t>VISUAL STUDIO 2015-2019 (RECOMENDADO 2019)</a:t>
            </a:r>
          </a:p>
          <a:p>
            <a:pPr>
              <a:buFont typeface="Wingdings" panose="05000000000000000000" pitchFamily="2" charset="2"/>
              <a:buChar char="Ø"/>
            </a:pPr>
            <a:r>
              <a:rPr lang="en-US" dirty="0">
                <a:solidFill>
                  <a:schemeClr val="bg1"/>
                </a:solidFill>
              </a:rPr>
              <a:t>CUENTA DE MICROSOFT AZURE</a:t>
            </a:r>
          </a:p>
          <a:p>
            <a:pPr>
              <a:buFont typeface="Wingdings" panose="05000000000000000000" pitchFamily="2" charset="2"/>
              <a:buChar char="Ø"/>
            </a:pPr>
            <a:r>
              <a:rPr lang="en-US" dirty="0">
                <a:solidFill>
                  <a:schemeClr val="bg1"/>
                </a:solidFill>
              </a:rPr>
              <a:t>APACHE NETBEANS (RECOMENDADO 11)  *OPCIONAL</a:t>
            </a:r>
          </a:p>
          <a:p>
            <a:pPr>
              <a:buFont typeface="Wingdings" panose="05000000000000000000" pitchFamily="2" charset="2"/>
              <a:buChar char="Ø"/>
            </a:pPr>
            <a:r>
              <a:rPr lang="en-US" dirty="0">
                <a:solidFill>
                  <a:schemeClr val="bg1"/>
                </a:solidFill>
              </a:rPr>
              <a:t>ANDROID STUDIO *OCPIONAL</a:t>
            </a:r>
          </a:p>
        </p:txBody>
      </p:sp>
    </p:spTree>
    <p:extLst>
      <p:ext uri="{BB962C8B-B14F-4D97-AF65-F5344CB8AC3E}">
        <p14:creationId xmlns:p14="http://schemas.microsoft.com/office/powerpoint/2010/main" val="1233101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EF0A9-C7B1-4244-9201-F1A57702269F}"/>
              </a:ext>
            </a:extLst>
          </p:cNvPr>
          <p:cNvSpPr>
            <a:spLocks noGrp="1"/>
          </p:cNvSpPr>
          <p:nvPr>
            <p:ph type="title"/>
          </p:nvPr>
        </p:nvSpPr>
        <p:spPr/>
        <p:txBody>
          <a:bodyPr/>
          <a:lstStyle/>
          <a:p>
            <a:pPr algn="ctr"/>
            <a:r>
              <a:rPr lang="en-US" dirty="0" err="1">
                <a:solidFill>
                  <a:schemeClr val="bg1"/>
                </a:solidFill>
              </a:rPr>
              <a:t>Configuracion</a:t>
            </a:r>
            <a:r>
              <a:rPr lang="en-US" dirty="0">
                <a:solidFill>
                  <a:schemeClr val="bg1"/>
                </a:solidFill>
              </a:rPr>
              <a:t> del Proyecto </a:t>
            </a:r>
            <a:br>
              <a:rPr lang="en-US" dirty="0">
                <a:solidFill>
                  <a:schemeClr val="bg1"/>
                </a:solidFill>
              </a:rPr>
            </a:br>
            <a:r>
              <a:rPr lang="en-US" dirty="0">
                <a:solidFill>
                  <a:schemeClr val="bg1"/>
                </a:solidFill>
              </a:rPr>
              <a:t>(</a:t>
            </a:r>
            <a:r>
              <a:rPr lang="en-US" dirty="0" err="1">
                <a:solidFill>
                  <a:schemeClr val="bg1"/>
                </a:solidFill>
              </a:rPr>
              <a:t>creacion</a:t>
            </a:r>
            <a:r>
              <a:rPr lang="en-US" dirty="0">
                <a:solidFill>
                  <a:schemeClr val="bg1"/>
                </a:solidFill>
              </a:rPr>
              <a:t> de variables de </a:t>
            </a:r>
            <a:r>
              <a:rPr lang="en-US" dirty="0" err="1">
                <a:solidFill>
                  <a:schemeClr val="bg1"/>
                </a:solidFill>
              </a:rPr>
              <a:t>entorno</a:t>
            </a:r>
            <a:r>
              <a:rPr lang="en-US" dirty="0">
                <a:solidFill>
                  <a:schemeClr val="bg1"/>
                </a:solidFill>
              </a:rPr>
              <a:t>)</a:t>
            </a:r>
          </a:p>
        </p:txBody>
      </p:sp>
      <p:pic>
        <p:nvPicPr>
          <p:cNvPr id="5" name="Content Placeholder 4">
            <a:extLst>
              <a:ext uri="{FF2B5EF4-FFF2-40B4-BE49-F238E27FC236}">
                <a16:creationId xmlns:a16="http://schemas.microsoft.com/office/drawing/2014/main" id="{F803A0ED-3BA2-4D7E-ACC4-E7D04B7411FB}"/>
              </a:ext>
            </a:extLst>
          </p:cNvPr>
          <p:cNvPicPr>
            <a:picLocks noGrp="1" noChangeAspect="1"/>
          </p:cNvPicPr>
          <p:nvPr>
            <p:ph idx="1"/>
          </p:nvPr>
        </p:nvPicPr>
        <p:blipFill>
          <a:blip r:embed="rId2"/>
          <a:stretch>
            <a:fillRect/>
          </a:stretch>
        </p:blipFill>
        <p:spPr>
          <a:xfrm>
            <a:off x="783067" y="2311272"/>
            <a:ext cx="4889029" cy="3541712"/>
          </a:xfrm>
        </p:spPr>
      </p:pic>
      <p:pic>
        <p:nvPicPr>
          <p:cNvPr id="9" name="Picture 8">
            <a:extLst>
              <a:ext uri="{FF2B5EF4-FFF2-40B4-BE49-F238E27FC236}">
                <a16:creationId xmlns:a16="http://schemas.microsoft.com/office/drawing/2014/main" id="{5B48CEA7-0DBA-4D0A-BD06-A32CA160949D}"/>
              </a:ext>
            </a:extLst>
          </p:cNvPr>
          <p:cNvPicPr>
            <a:picLocks noChangeAspect="1"/>
          </p:cNvPicPr>
          <p:nvPr/>
        </p:nvPicPr>
        <p:blipFill>
          <a:blip r:embed="rId3"/>
          <a:stretch>
            <a:fillRect/>
          </a:stretch>
        </p:blipFill>
        <p:spPr>
          <a:xfrm>
            <a:off x="5857449" y="2311271"/>
            <a:ext cx="5893828" cy="3541711"/>
          </a:xfrm>
          <a:prstGeom prst="rect">
            <a:avLst/>
          </a:prstGeom>
        </p:spPr>
      </p:pic>
    </p:spTree>
    <p:extLst>
      <p:ext uri="{BB962C8B-B14F-4D97-AF65-F5344CB8AC3E}">
        <p14:creationId xmlns:p14="http://schemas.microsoft.com/office/powerpoint/2010/main" val="23487055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Integral</Template>
  <TotalTime>0</TotalTime>
  <Words>340</Words>
  <Application>Microsoft Office PowerPoint</Application>
  <PresentationFormat>Widescreen</PresentationFormat>
  <Paragraphs>29</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Tw Cen MT</vt:lpstr>
      <vt:lpstr>Wingdings</vt:lpstr>
      <vt:lpstr>Circuit</vt:lpstr>
      <vt:lpstr>AZURE CONGNITIVE VISION/FACE</vt:lpstr>
      <vt:lpstr>Historia de azure</vt:lpstr>
      <vt:lpstr>¿Qué es Azure Cognitive Services? </vt:lpstr>
      <vt:lpstr>COMPAÑIAS que utilzan azure cognitive services</vt:lpstr>
      <vt:lpstr>Azure cognitive vision/face  (deteccion de caras)</vt:lpstr>
      <vt:lpstr>¿Como funciona?</vt:lpstr>
      <vt:lpstr>Atributos de entrada</vt:lpstr>
      <vt:lpstr>REQUERIMIENTOS</vt:lpstr>
      <vt:lpstr>Configuracion del Proyecto  (creacion de variables de entorno)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2020-06-03T22:00:48Z</dcterms:created>
  <dcterms:modified xsi:type="dcterms:W3CDTF">2020-06-05T22:03:27Z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